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7010400" cy="9223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E98B-AF27-4FC7-B821-B6D81E84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DC841-0B44-462D-9796-D980A8C1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1C3C1-A4D7-4CF6-A582-2FDD9AFCC46A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88C88-9090-4CF2-83E1-887FB2C1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647E3-5B9C-4BD0-AE31-86CED106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ABCA-049A-4F62-AAB3-E8660B28E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8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7FF96-E6BF-4354-BB36-8F7732A5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29756-0B58-4256-BC3F-8CE8C10F4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67B5D-ECFB-4B0A-A2E6-83151C08F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1C3C1-A4D7-4CF6-A582-2FDD9AFCC46A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FA218-23D2-4FC1-836D-3341B753A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F5697-FB17-4C59-B36D-41F143CAD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9ABCA-049A-4F62-AAB3-E8660B28E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3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8BEEC1-49D0-4980-A49F-7BBC1B098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6 Subroutines/Stack</a:t>
            </a:r>
            <a:endParaRPr lang="en-US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84221B-DFB2-4C2E-99CB-D1665D88AA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25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B8528E-03A7-42B6-B7BB-B8A13F56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C81E0-DDAC-4A81-BD2D-BD5B400CEC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9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C6C003-F7F4-4B86-8F5C-A8C5BA1D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the usage of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87EAC-BEC7-40CE-8872-247C3A172F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8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7DAC29-FBEA-443E-8554-351E0609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learn this chapter?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6237E-F661-451B-A8E5-75021FE344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2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AF88D3-B8EC-462E-A414-54696FBB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itchFamily="50" charset="-127"/>
              </a:rPr>
              <a:t>Stack operation during subroutine call &amp; return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90BE7-6BB2-4A6B-899A-9F92B7855C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9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AD2299-3C8C-407D-8BAE-C092DE84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Stack Pointer (SP) used?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FDEC7-E634-44DE-BA36-A07B684319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9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327444-93FB-4567-AAFF-D5A7C1B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Stack Pointer (SP) used?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34296-EE0D-4116-8D59-8ACD3E4BE5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1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BE5F35-80D0-4186-B7CF-81160CAE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Stack managed?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02A8D-E241-4BF5-A83F-5E1B3DF89C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1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E8E9BC-78B7-46A7-9A83-C5AB5CF9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initialize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36A09-82AB-4A5F-817A-31C055FEA3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09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6144B3-8977-4615-AB17-D6058DF2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How does Code Warrior define stack?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213B4-EA5C-4BA6-8F7C-9B0F97F4BA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6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BA98B7-6B5D-48C9-8A29-C8FF54AC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Caution in using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43D20-227E-43D9-8790-3535032E3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B10BAD-0462-48F4-BC40-0DE444BF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subroutine &amp; why do we need?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D2979-D165-4ADB-B147-130FD8E46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7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96064A-1795-4CE1-950D-A6EDDF21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F082D7-FEB5-4556-9FF2-1C2081434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4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5F1431-0F71-44AE-8DDC-1613580D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Manipulation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F494C-8394-4EC2-96FD-62ED404F4E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3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3E7646-3024-49BA-AAA8-34C8C6C1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Pushing D on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C9A2C-98C4-477A-A4C4-604E72E3E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4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1AD44E-B3B8-4961-97E9-C7602D8E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Pulling D out of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12BF3-CF33-4B26-B040-87824AB58A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38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4777BE-F719-4D86-9932-2C188F9A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Call to Subroutines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2ECB6-C8B2-4FE4-9FEE-AA6495C8E0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56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B3E552-5ED8-4DDB-809A-6C1BA0CA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Operation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ED2FB-65FA-4381-8F99-DA421C8884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B98365-8A0A-48F7-AB3A-7D5D0B5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Operation of Nested Subroutines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08E82-D6AE-44C7-A946-EE10FC78B1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9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0C5B2B-81C7-40CF-ACBE-98372E7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Subroutine Nesting and Stack Growth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1741E-726F-4AA9-B5F6-4D5A9C3DF0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15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F7C18F-47D3-4AD1-AB62-0E7604B7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Registers in subroutines?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0896D-5712-4FE3-A9BE-486467F362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1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C87F09-DBDA-412A-86EE-C044B4C3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Stack Manipulation Instructions exist?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D6A88-8134-49B2-A709-7A511DD98E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5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87898E-3763-4BB9-B2A0-10089F5C2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itchFamily="50" charset="-127"/>
              </a:rPr>
              <a:t>What’s </a:t>
            </a:r>
            <a:r>
              <a:rPr lang="en-US" altLang="ko-KR">
                <a:solidFill>
                  <a:srgbClr val="FF0000"/>
                </a:solidFill>
                <a:ea typeface="굴림" pitchFamily="50" charset="-127"/>
              </a:rPr>
              <a:t>Subroutine</a:t>
            </a:r>
            <a:r>
              <a:rPr lang="en-US" altLang="ko-KR">
                <a:ea typeface="굴림" pitchFamily="50" charset="-127"/>
              </a:rPr>
              <a:t>?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6BF65-91F3-4217-99B2-3F349EE3BD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05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466728-1CBE-4A41-A4EE-229BA5B1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have to save registers in subroutines?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97B86-7AF7-4EE0-B3CC-0AB2CA1F4B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8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0F300A-0F12-44F4-BD82-98430A32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and restoring registers in a subroutine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36D19-F110-4B86-9B2D-E7EA62283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49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99A072-8D8A-43A6-B986-D1500FB1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Operation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9F041-DF02-42D3-A51F-AEEC70D770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4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90DD16-B049-4E8B-BC93-7A8B8987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Data to Subroutines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0D675-432F-4EE5-8325-B59FC53DAF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45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5BE3F1-22F2-4F54-89DA-1D14F316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pass data to subroutines?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5FE4A-288E-4442-8CAD-9CC4A886B9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2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EF3412-B712-4740-BC02-582D0101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Ways to pass value &amp; pointer to subroutines?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63DCA-2FE6-4403-B5F5-2C55AC67F6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5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586E88-54DF-436C-A74A-CF9FDD3D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a. Passing value/pointer through registers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24854-3780-4163-8D21-E4F16BFF73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1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49B474-7857-4627-A158-07D9D9D4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b. Passing Values/Pointers through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48DC4-AD18-44D3-93D3-574119B98D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0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F5657A-6FF2-4B1A-B2A8-08ACF919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Values/Arguments on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57E0E-8BE4-4EED-8CB0-048EEEDA24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01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D0FCB6-21B9-4E0E-B395-39A4BE3A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 Operation 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D0A48-31A1-4A0E-825A-4CA3999EA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0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969AA7-5D08-495F-9008-946F8BD4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itchFamily="50" charset="-127"/>
              </a:rPr>
              <a:t>What’s </a:t>
            </a:r>
            <a:r>
              <a:rPr lang="en-US" altLang="ko-KR">
                <a:solidFill>
                  <a:srgbClr val="FF0000"/>
                </a:solidFill>
                <a:ea typeface="굴림" pitchFamily="50" charset="-127"/>
              </a:rPr>
              <a:t>Subroutine</a:t>
            </a:r>
            <a:r>
              <a:rPr lang="en-US" altLang="ko-KR">
                <a:ea typeface="굴림" pitchFamily="50" charset="-127"/>
              </a:rPr>
              <a:t>?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E3189-3792-4213-90CB-E90AEF5BC7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14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A84C04-1A50-4E6B-B087-C7B9152B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pass through the stack (example)?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C3FFF-FCC0-41C7-AA08-F4EA77B31A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4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7D515C-6E03-4D1C-BE1D-E48DBDE99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Arguments on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AD3AE-BC31-4D9A-8EF4-9D17ED92BF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17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204BDC-0228-4060-AB95-1FA06DB3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Arguments on the Stack by High Level Languages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6F070-B1DF-424D-8BD0-F6172DA8D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57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7FF4C9-7B61-4CA7-8FCE-769C5279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CodeWarrior C Compiler Stack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FDCB4-D027-446E-AC73-09E6BB706D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DF6507-EBF5-45FB-BF72-EC153192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CodeWarrior C Compiler Stack Model Example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46423-DBE4-4D83-909F-90D517299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7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0BE66B-958E-4D9C-9083-9DED8CE6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Passed Arguments?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EDDF2-CDEC-4C90-975D-00B915B7D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9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A14A85F-3658-47A7-A8EA-92FD49AD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Passed Arguments?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DDAF6-1085-46A7-8D2D-FE9EF6B673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00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5533BD-1661-4A15-825A-30AA2B4F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arguments on the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51937-76FB-4052-82B1-8680709A36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04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D0136E-D4A4-464E-BAA8-CCD82AB9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Arguments on the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C4D82-A5E7-4356-A7FA-BDAD2D53B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3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9C753B-E7FD-4040-9A7B-885F4606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before using any registers, we have to save them!!!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79F7A-C3B2-4342-84DF-26A23FFACB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F3CD3D-594A-4E52-A404-8289A2F2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return from Subroutine?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D3A17-DACE-4364-8103-88546B399B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26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70A182-74C9-4C4D-B6EF-B44CDE80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arguments on the stack after saving registers?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A13DB-ED8D-447D-86DB-143ED3192B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8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5846D7-05E6-40BA-9881-A6193381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arguments on the stack after saving registers?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AF7AE-7D54-4306-8954-D914D031F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8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A1F75D-7EEC-4BD9-9631-49A8EAF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return results back?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3B9D8-4F66-4F10-9C7C-B36A8EA560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18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F25B80-2560-4B86-A131-588A78BD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 result(s) through </a:t>
            </a:r>
            <a:r>
              <a:rPr lang="en-US">
                <a:solidFill>
                  <a:srgbClr val="FF0000"/>
                </a:solidFill>
              </a:rPr>
              <a:t>register(s)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4001-CF26-418F-9B9E-9CF286EB2D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20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86C64E-6C5F-4FD1-B1AE-8F8FC9F1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 result(s) through </a:t>
            </a:r>
            <a:r>
              <a:rPr lang="en-US">
                <a:solidFill>
                  <a:srgbClr val="FF0000"/>
                </a:solidFill>
              </a:rPr>
              <a:t>stack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5607D-FD94-4EC9-8F8F-B2936F05F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40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26AB3F-8374-4AB1-960B-6622DF48C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access result passed on the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BFCD5-3073-484B-9383-96D24831E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34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57D65C-BC7B-4739-8352-4271E7381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two strings using a subroutine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3FD53A-DFAA-4749-BCE8-F13C546696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18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88DFAB-52ED-4AC2-953F-BE5D47F6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Subroutine comparing two strings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49D3E-00C8-4E6D-83E6-5B08B6A089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55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A320DD-056C-4733-A475-C062ECE3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>
                <a:solidFill>
                  <a:srgbClr val="000000"/>
                </a:solidFill>
                <a:cs typeface="Times New Roman" pitchFamily="18" charset="0"/>
              </a:rPr>
              <a:t>More Subroutines/Stack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5C743-2BF7-4BFB-93F2-26F470D00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3574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2E406E-D703-4116-A23C-FCE46EAF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be the good size of Stack?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9BE14-BB89-468D-8BF5-F6278CAF7D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9792BE-583E-4FE2-9935-453127C9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pitchFamily="50" charset="-127"/>
              </a:rPr>
              <a:t>Steps of Subroutine call &amp; return using Stack</a:t>
            </a:r>
            <a:endParaRPr lang="en-US" altLang="ko-KR" dirty="0">
              <a:ea typeface="굴림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6B788-4CAC-40CA-AC89-266F24E05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7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77F958-8828-4D8D-9EA7-855315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Variables (of C) on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532B6-A438-4572-9984-4BE252BEF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246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0CDD0B-30A0-4713-9D5A-D0D753FF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Variables (C like) on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4B1D8-661A-4F04-8C40-2C488CCC1F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19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B3600B-8542-4B94-AF16-280C792E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Variables (C like) on the Stack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F60D2-5F74-4A73-88D1-E372CD26FE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06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D961E4-AC81-4FDF-83A0-8D68D0A4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What’s </a:t>
            </a:r>
            <a:r>
              <a:rPr lang="en-GB">
                <a:solidFill>
                  <a:srgbClr val="0000FF"/>
                </a:solidFill>
              </a:rPr>
              <a:t>Stack Frame</a:t>
            </a:r>
            <a:r>
              <a:rPr lang="en-GB"/>
              <a:t>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CC056-A768-41C8-92C6-5614F049A7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005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71B63-AB23-40ED-A59D-B09942C9E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does the Stack Frame contain?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B34F9-897B-49A2-87B4-768378E88D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13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2150A6-0517-473A-A303-B5FD1208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stack frame for each subroutine call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8F1D7-6150-4C52-A844-178E6FD55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358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A63685-CA4E-4D01-8121-D3C609AE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Why should we use Frame Pointer?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5449A-BC4B-4ACE-BBAF-555E2460F4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1932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44E99B-137C-4C36-AD3E-297599BD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How to use Frame Pointer?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224AB-7A9D-4112-8867-A90C634F7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059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8CD43A-B916-4467-B808-6550517C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Reentrancy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35555-008B-4208-A7F6-37E75325A2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57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9EFBE8-6003-482B-9D24-F3577514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Reentrant Subroutine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951D8-0821-412C-B336-B8B4520896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0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5A543D-BAFB-42CD-8F62-462631AB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Behavior of 68HC12 Subroutine Call &amp; Return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4FBB4-372E-412D-A150-ACEB1177C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77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99C57E-2FE6-4B17-9AF9-37AA3C3A0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Recursion  Example: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95A2B-8D38-41DB-B619-73FF8E23E6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7318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775696-E215-42DA-B997-FB047210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PopQuiz 5 Recursion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AFCEC-AAF7-4EA2-BE07-574FD79B6C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05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595560-788D-4A14-846D-250EF7D4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the difference btw subroutine vs. macro?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602F1-498E-4C65-8A80-BFEB6849F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2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F01588-A773-434D-991B-C3DDAB2E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of Subroutines?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AAD20-04C3-45B5-A7BB-B0144891BC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9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On-screen Show (4:3)</PresentationFormat>
  <Paragraphs>71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굴림</vt:lpstr>
      <vt:lpstr>맑은 고딕</vt:lpstr>
      <vt:lpstr>Arial</vt:lpstr>
      <vt:lpstr>Calibri</vt:lpstr>
      <vt:lpstr>Calibri Light</vt:lpstr>
      <vt:lpstr>Times New Roman</vt:lpstr>
      <vt:lpstr>Office Theme</vt:lpstr>
      <vt:lpstr>Lecture 6 Subroutines/Stack</vt:lpstr>
      <vt:lpstr>What’s subroutine &amp; why do we need?</vt:lpstr>
      <vt:lpstr>What’s Subroutine?</vt:lpstr>
      <vt:lpstr>What’s Subroutine?</vt:lpstr>
      <vt:lpstr>How to return from Subroutine?</vt:lpstr>
      <vt:lpstr>Steps of Subroutine call &amp; return using Stack</vt:lpstr>
      <vt:lpstr>Behavior of 68HC12 Subroutine Call &amp; Return</vt:lpstr>
      <vt:lpstr>What’s the difference btw subroutine vs. macro?</vt:lpstr>
      <vt:lpstr>Advantages of Subroutines?</vt:lpstr>
      <vt:lpstr>What’s stack?</vt:lpstr>
      <vt:lpstr>What’s the usage of stack?</vt:lpstr>
      <vt:lpstr>Why do we learn this chapter?</vt:lpstr>
      <vt:lpstr>Stack operation during subroutine call &amp; return</vt:lpstr>
      <vt:lpstr>How is the Stack Pointer (SP) used?</vt:lpstr>
      <vt:lpstr>How is the Stack Pointer (SP) used?</vt:lpstr>
      <vt:lpstr>How is the Stack managed?</vt:lpstr>
      <vt:lpstr>How to initialize Stack?</vt:lpstr>
      <vt:lpstr>How does Code Warrior define stack?</vt:lpstr>
      <vt:lpstr>Caution in using Stack?</vt:lpstr>
      <vt:lpstr>Stack Structure</vt:lpstr>
      <vt:lpstr>Stack Manipulation Instructions</vt:lpstr>
      <vt:lpstr>Pushing D on the stack</vt:lpstr>
      <vt:lpstr>Pulling D out of the Stack</vt:lpstr>
      <vt:lpstr>Call to Subroutines</vt:lpstr>
      <vt:lpstr>Stack Operation Exercise</vt:lpstr>
      <vt:lpstr>Stack Operation of Nested Subroutines</vt:lpstr>
      <vt:lpstr>Subroutine Nesting and Stack Growth</vt:lpstr>
      <vt:lpstr>What about Registers in subroutines?</vt:lpstr>
      <vt:lpstr>What Stack Manipulation Instructions exist?</vt:lpstr>
      <vt:lpstr>Why do we have to save registers in subroutines?</vt:lpstr>
      <vt:lpstr>Saving and restoring registers in a subroutine</vt:lpstr>
      <vt:lpstr>Stack Operation Exercise</vt:lpstr>
      <vt:lpstr>Passing Data to Subroutines</vt:lpstr>
      <vt:lpstr>How to pass data to subroutines?</vt:lpstr>
      <vt:lpstr>Ways to pass value &amp; pointer to subroutines?</vt:lpstr>
      <vt:lpstr>a. Passing value/pointer through registers</vt:lpstr>
      <vt:lpstr>b. Passing Values/Pointers through the Stack</vt:lpstr>
      <vt:lpstr>Passing Values/Arguments on the Stack</vt:lpstr>
      <vt:lpstr>Stack Operation Exercise</vt:lpstr>
      <vt:lpstr>What to pass through the stack (example)?</vt:lpstr>
      <vt:lpstr>Passing Arguments on the Stack</vt:lpstr>
      <vt:lpstr>Passing Arguments on the Stack by High Level Languages</vt:lpstr>
      <vt:lpstr>CodeWarrior C Compiler Stack Model</vt:lpstr>
      <vt:lpstr>CodeWarrior C Compiler Stack Model Example</vt:lpstr>
      <vt:lpstr>How to Access Passed Arguments?</vt:lpstr>
      <vt:lpstr>How to Access Passed Arguments?</vt:lpstr>
      <vt:lpstr>How to Access arguments on the Stack?</vt:lpstr>
      <vt:lpstr>How to Access Arguments on the Stack?</vt:lpstr>
      <vt:lpstr>But before using any registers, we have to save them!!!</vt:lpstr>
      <vt:lpstr>How to access arguments on the stack after saving registers?</vt:lpstr>
      <vt:lpstr>How to access arguments on the stack after saving registers?</vt:lpstr>
      <vt:lpstr>How to return results back?</vt:lpstr>
      <vt:lpstr>Return result(s) through register(s)</vt:lpstr>
      <vt:lpstr>Return result(s) through stack</vt:lpstr>
      <vt:lpstr>How to access result passed on the Stack?</vt:lpstr>
      <vt:lpstr>Comparing two strings using a subroutine</vt:lpstr>
      <vt:lpstr>Subroutine comparing two strings</vt:lpstr>
      <vt:lpstr>More Subroutines/Stack</vt:lpstr>
      <vt:lpstr>What should be the good size of Stack?</vt:lpstr>
      <vt:lpstr>Local Variables (of C) on the Stack</vt:lpstr>
      <vt:lpstr>Local Variables (C like) on the Stack</vt:lpstr>
      <vt:lpstr>Local Variables (C like) on the Stack</vt:lpstr>
      <vt:lpstr>What’s Stack Frame?</vt:lpstr>
      <vt:lpstr>What does the Stack Frame contain?</vt:lpstr>
      <vt:lpstr>One stack frame for each subroutine call</vt:lpstr>
      <vt:lpstr>Why should we use Frame Pointer?</vt:lpstr>
      <vt:lpstr>How to use Frame Pointer?</vt:lpstr>
      <vt:lpstr>Reentrancy</vt:lpstr>
      <vt:lpstr>Reentrant Subroutine Example</vt:lpstr>
      <vt:lpstr>Recursion  Example:</vt:lpstr>
      <vt:lpstr>PopQuiz 5 Recursion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 Subroutines/Stack</dc:title>
  <dc:creator>John Lee</dc:creator>
  <cp:lastModifiedBy>John Lee</cp:lastModifiedBy>
  <cp:revision>1</cp:revision>
  <dcterms:created xsi:type="dcterms:W3CDTF">2018-10-11T21:16:34Z</dcterms:created>
  <dcterms:modified xsi:type="dcterms:W3CDTF">2018-10-11T21:16:34Z</dcterms:modified>
</cp:coreProperties>
</file>